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Source Sans 3" panose="020B0303030403090204" pitchFamily="34" charset="0"/>
      <p:regular r:id="rId15"/>
      <p:italic r:id="rId16"/>
    </p:embeddedFont>
    <p:embeddedFont>
      <p:font typeface="Tahoma" panose="020B0604030504040204" pitchFamily="34" charset="0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29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515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330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8655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947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204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767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472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521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827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56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733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940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081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60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8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065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44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303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4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15328"/>
            <a:ext cx="7416403" cy="420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Интеллектуальная система прогнозирования добычи газа на основе методов машинного обучения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3798" y="5293162"/>
            <a:ext cx="7416403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ru-RU" sz="1900" dirty="0">
                <a:solidFill>
                  <a:srgbClr val="E2E6E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Осотова Ангелина Гаврииловна, СЦ-24</a:t>
            </a:r>
            <a:endParaRPr lang="en-US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3A879-DD15-C10D-44CF-EFAEED531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B3471E-F557-881C-FBF1-DDDB0D33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85" y="0"/>
            <a:ext cx="13092830" cy="80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7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427C-DD8E-BD3C-2939-034303D14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88F98-53B8-AA85-52FA-0327F132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0" y="53123"/>
            <a:ext cx="13193039" cy="81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4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800F6-8BE1-3F71-A56E-4491EBF5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63C58E-C377-548C-7455-C8B64919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03" y="0"/>
            <a:ext cx="1336559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9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6A5D49F-DB24-FAD0-B26C-2AD7B26DDA92}"/>
              </a:ext>
            </a:extLst>
          </p:cNvPr>
          <p:cNvGrpSpPr/>
          <p:nvPr/>
        </p:nvGrpSpPr>
        <p:grpSpPr>
          <a:xfrm>
            <a:off x="1946457" y="836067"/>
            <a:ext cx="10737486" cy="6382101"/>
            <a:chOff x="1886069" y="1585555"/>
            <a:chExt cx="8952358" cy="4921806"/>
          </a:xfrm>
        </p:grpSpPr>
        <p:sp>
          <p:nvSpPr>
            <p:cNvPr id="2" name="Text 0"/>
            <p:cNvSpPr/>
            <p:nvPr/>
          </p:nvSpPr>
          <p:spPr>
            <a:xfrm>
              <a:off x="1886069" y="1585555"/>
              <a:ext cx="3831431" cy="2458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00"/>
                </a:lnSpc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АКТУАЛЬНОСТЬ И ПРОБЛЕМАТИКА</a:t>
              </a:r>
              <a:endParaRPr lang="en-US" sz="2000" dirty="0"/>
            </a:p>
          </p:txBody>
        </p:sp>
        <p:sp>
          <p:nvSpPr>
            <p:cNvPr id="3" name="Text 1"/>
            <p:cNvSpPr/>
            <p:nvPr/>
          </p:nvSpPr>
          <p:spPr>
            <a:xfrm>
              <a:off x="1886069" y="1879878"/>
              <a:ext cx="8952358" cy="3932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050"/>
                </a:lnSpc>
                <a:buNone/>
              </a:pPr>
              <a:r>
                <a:rPr lang="en-US" sz="3600" b="1" dirty="0">
                  <a:solidFill>
                    <a:srgbClr val="FFFFFF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Ограничения традиционных </a:t>
              </a:r>
              <a:r>
                <a:rPr lang="en-US" sz="3600" b="1" dirty="0" err="1">
                  <a:solidFill>
                    <a:srgbClr val="FFFFFF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методов</a:t>
              </a:r>
              <a:r>
                <a:rPr lang="en-US" sz="3600" b="1" dirty="0">
                  <a:solidFill>
                    <a:srgbClr val="FFFFFF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 </a:t>
              </a:r>
              <a:endParaRPr lang="ru-RU" sz="3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endParaRPr>
            </a:p>
            <a:p>
              <a:pPr marL="0" indent="0" algn="l">
                <a:lnSpc>
                  <a:spcPts val="3050"/>
                </a:lnSpc>
                <a:buNone/>
              </a:pPr>
              <a:r>
                <a:rPr lang="en-US" sz="3600" b="1" dirty="0" err="1">
                  <a:solidFill>
                    <a:srgbClr val="FFFFFF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прогнозирования</a:t>
              </a:r>
              <a:endParaRPr lang="en-US" sz="36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1886069" y="2617589"/>
              <a:ext cx="3525917" cy="198774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Source Sans 3" pitchFamily="34" charset="0"/>
                  <a:ea typeface="Source Sans 3" pitchFamily="34" charset="-122"/>
                  <a:cs typeface="Source Sans 3" pitchFamily="34" charset="-120"/>
                </a:rPr>
                <a:t>Традиционные методы прогнозирования часто демонстрируют недостаточную точность, особенно при работе с нестационарными процессами и сложными геолого-физическими условиями. Они не способны учитывать краткосрочные технологические воздействия и изменения режимов работы скважин, приводящие к искусственному падению добычи в прогнозе.</a:t>
              </a:r>
              <a:endParaRPr lang="en-US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1886069" y="4714518"/>
              <a:ext cx="3525917" cy="176688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dirty="0">
                  <a:solidFill>
                    <a:srgbClr val="E2E6E9"/>
                  </a:solidFill>
                  <a:latin typeface="Source Sans 3" pitchFamily="34" charset="0"/>
                  <a:ea typeface="Source Sans 3" pitchFamily="34" charset="-122"/>
                  <a:cs typeface="Source Sans 3" pitchFamily="34" charset="-120"/>
                </a:rPr>
                <a:t>Критически важной проблемой является обучение моделей на данных одной скважины. При объёме менее 150 записей модель переобучается на случайные колебания, генерируя неадекватные прогнозы с относительной ошибкой до 15–20% при горизонте прогнозирования более 14 дней.</a:t>
              </a:r>
              <a:endParaRPr lang="en-US" dirty="0"/>
            </a:p>
          </p:txBody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rcRect r="39932"/>
            <a:stretch>
              <a:fillRect/>
            </a:stretch>
          </p:blipFill>
          <p:spPr>
            <a:xfrm>
              <a:off x="5841802" y="2591753"/>
              <a:ext cx="4150698" cy="3915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4786" y="1381958"/>
            <a:ext cx="223563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ЦЕЛИ И ЗАДАЧИ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1144786" y="1724025"/>
            <a:ext cx="10453449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Революционный подход к прогнозированию добычи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1439823" y="2897981"/>
            <a:ext cx="5796796" cy="196691"/>
          </a:xfrm>
          <a:prstGeom prst="roundRect">
            <a:avLst>
              <a:gd name="adj" fmla="val 15003"/>
            </a:avLst>
          </a:prstGeom>
          <a:solidFill>
            <a:srgbClr val="303132"/>
          </a:solidFill>
          <a:ln/>
        </p:spPr>
      </p:sp>
      <p:sp>
        <p:nvSpPr>
          <p:cNvPr id="5" name="Shape 3"/>
          <p:cNvSpPr/>
          <p:nvPr/>
        </p:nvSpPr>
        <p:spPr>
          <a:xfrm>
            <a:off x="1144786" y="2701230"/>
            <a:ext cx="590193" cy="590193"/>
          </a:xfrm>
          <a:prstGeom prst="roundRect">
            <a:avLst>
              <a:gd name="adj" fmla="val 77466"/>
            </a:avLst>
          </a:prstGeom>
          <a:solidFill>
            <a:srgbClr val="30313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304" y="2848868"/>
            <a:ext cx="295037" cy="2950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41477" y="3448288"/>
            <a:ext cx="495835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Анализ данных и инженерия признаков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341477" y="3821787"/>
            <a:ext cx="5698569" cy="530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Разработка методики, учитывающей краткосрочную динамику и долгосрочные тренды для промысловых данных.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688820" y="2897981"/>
            <a:ext cx="5796796" cy="196691"/>
          </a:xfrm>
          <a:prstGeom prst="roundRect">
            <a:avLst>
              <a:gd name="adj" fmla="val 15003"/>
            </a:avLst>
          </a:prstGeom>
          <a:solidFill>
            <a:srgbClr val="303132"/>
          </a:solidFill>
          <a:ln/>
        </p:spPr>
      </p:sp>
      <p:sp>
        <p:nvSpPr>
          <p:cNvPr id="10" name="Shape 7"/>
          <p:cNvSpPr/>
          <p:nvPr/>
        </p:nvSpPr>
        <p:spPr>
          <a:xfrm>
            <a:off x="7393783" y="2701231"/>
            <a:ext cx="590193" cy="590193"/>
          </a:xfrm>
          <a:prstGeom prst="roundRect">
            <a:avLst>
              <a:gd name="adj" fmla="val 77466"/>
            </a:avLst>
          </a:prstGeom>
          <a:solidFill>
            <a:srgbClr val="303132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1301" y="2848868"/>
            <a:ext cx="295037" cy="2950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0474" y="3448288"/>
            <a:ext cx="5502116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Гибридная модель на градиентном бустинге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590474" y="3821787"/>
            <a:ext cx="5698569" cy="530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Обучение единой модели на данных всех скважин с сохранением специфики каждой через кодирование идентификатора.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1439823" y="5197078"/>
            <a:ext cx="5796796" cy="196691"/>
          </a:xfrm>
          <a:prstGeom prst="roundRect">
            <a:avLst>
              <a:gd name="adj" fmla="val 15003"/>
            </a:avLst>
          </a:prstGeom>
          <a:solidFill>
            <a:srgbClr val="303132"/>
          </a:solidFill>
          <a:ln/>
        </p:spPr>
      </p:sp>
      <p:sp>
        <p:nvSpPr>
          <p:cNvPr id="15" name="Shape 11"/>
          <p:cNvSpPr/>
          <p:nvPr/>
        </p:nvSpPr>
        <p:spPr>
          <a:xfrm>
            <a:off x="1144786" y="5000327"/>
            <a:ext cx="590193" cy="590193"/>
          </a:xfrm>
          <a:prstGeom prst="roundRect">
            <a:avLst>
              <a:gd name="adj" fmla="val 77466"/>
            </a:avLst>
          </a:prstGeom>
          <a:solidFill>
            <a:srgbClr val="303132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2304" y="5147965"/>
            <a:ext cx="295037" cy="29503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341477" y="5747385"/>
            <a:ext cx="346650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Разработка веб-интерфейса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1341477" y="6120884"/>
            <a:ext cx="5698569" cy="530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Создание удобного веб-приложения с профессиональной визуализацией результатов прогноза.</a:t>
            </a:r>
            <a:endParaRPr lang="en-US" sz="1500" dirty="0"/>
          </a:p>
        </p:txBody>
      </p:sp>
      <p:sp>
        <p:nvSpPr>
          <p:cNvPr id="19" name="Shape 14"/>
          <p:cNvSpPr/>
          <p:nvPr/>
        </p:nvSpPr>
        <p:spPr>
          <a:xfrm>
            <a:off x="7688820" y="5197078"/>
            <a:ext cx="5796796" cy="196691"/>
          </a:xfrm>
          <a:prstGeom prst="roundRect">
            <a:avLst>
              <a:gd name="adj" fmla="val 15003"/>
            </a:avLst>
          </a:prstGeom>
          <a:solidFill>
            <a:srgbClr val="303132"/>
          </a:solidFill>
          <a:ln/>
        </p:spPr>
      </p:sp>
      <p:sp>
        <p:nvSpPr>
          <p:cNvPr id="20" name="Shape 15"/>
          <p:cNvSpPr/>
          <p:nvPr/>
        </p:nvSpPr>
        <p:spPr>
          <a:xfrm>
            <a:off x="7393783" y="5000327"/>
            <a:ext cx="590193" cy="590193"/>
          </a:xfrm>
          <a:prstGeom prst="roundRect">
            <a:avLst>
              <a:gd name="adj" fmla="val 77466"/>
            </a:avLst>
          </a:prstGeom>
          <a:solidFill>
            <a:srgbClr val="303132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1301" y="5147965"/>
            <a:ext cx="295037" cy="29503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0474" y="5747385"/>
            <a:ext cx="2353508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Валидация модели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7590474" y="6120884"/>
            <a:ext cx="5698569" cy="530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Тестирование модели на реальных данных эксплуатации 87 скважин с объёмом 60 968 записей.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7904" y="545187"/>
            <a:ext cx="2169319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АРХИТЕКТУРА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1327904" y="875348"/>
            <a:ext cx="8295323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Масштабируемая трёхзвенная архитектура</a:t>
            </a:r>
            <a:endParaRPr lang="en-US" sz="2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04" y="1530548"/>
            <a:ext cx="11974592" cy="54800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99329" y="2270369"/>
            <a:ext cx="2407915" cy="300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МЛ-уровень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099329" y="2665495"/>
            <a:ext cx="2919666" cy="469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Предобработка, признаки, бустинг и визуализация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887400" y="4071615"/>
            <a:ext cx="2407915" cy="300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Сервер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11106" y="4466740"/>
            <a:ext cx="2684209" cy="469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Flask RESTful API для логики и маршрутов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099329" y="4884309"/>
            <a:ext cx="2407915" cy="300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Клиент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099329" y="5279435"/>
            <a:ext cx="2919666" cy="704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Веб-интерфейс для взаимодействия пользователей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327904" y="7176730"/>
            <a:ext cx="11974592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Разработанная система имеет трёхзвенную архитектуру: клиентский уровень (веб-интерфейс), серверный уровень (Flask RESTful API) и уровень машинного обучения. Все компоненты взаимодействуют через стандартизированные интерфейсы JSON.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0463" y="681395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ИННОВАЦИИ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850463" y="1122045"/>
            <a:ext cx="8776692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Ключевые инновации и реализация</a:t>
            </a:r>
            <a:endParaRPr lang="en-US" sz="3450" dirty="0"/>
          </a:p>
        </p:txBody>
      </p:sp>
      <p:sp>
        <p:nvSpPr>
          <p:cNvPr id="4" name="Shape 2"/>
          <p:cNvSpPr/>
          <p:nvPr/>
        </p:nvSpPr>
        <p:spPr>
          <a:xfrm>
            <a:off x="850463" y="2397562"/>
            <a:ext cx="6345079" cy="2092643"/>
          </a:xfrm>
          <a:prstGeom prst="roundRect">
            <a:avLst>
              <a:gd name="adj" fmla="val 6991"/>
            </a:avLst>
          </a:prstGeom>
          <a:solidFill>
            <a:srgbClr val="111213"/>
          </a:solidFill>
          <a:ln/>
        </p:spPr>
      </p:sp>
      <p:sp>
        <p:nvSpPr>
          <p:cNvPr id="5" name="Shape 3"/>
          <p:cNvSpPr/>
          <p:nvPr/>
        </p:nvSpPr>
        <p:spPr>
          <a:xfrm>
            <a:off x="850463" y="2367082"/>
            <a:ext cx="6345079" cy="121920"/>
          </a:xfrm>
          <a:prstGeom prst="roundRect">
            <a:avLst>
              <a:gd name="adj" fmla="val 29897"/>
            </a:avLst>
          </a:prstGeom>
          <a:solidFill>
            <a:srgbClr val="FFFF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8493" y="2033111"/>
            <a:ext cx="729020" cy="729020"/>
          </a:xfrm>
          <a:prstGeom prst="roundRect">
            <a:avLst>
              <a:gd name="adj" fmla="val 125429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3877211" y="2215396"/>
            <a:ext cx="291584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1123950" y="3005018"/>
            <a:ext cx="460986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Мульти-скважинное обучение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123950" y="3493532"/>
            <a:ext cx="5798106" cy="723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Обучение на данных 87 скважин (60 968 записей) для выявления типовых паттернов и переноса знаний.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7434739" y="2397562"/>
            <a:ext cx="6345198" cy="2092643"/>
          </a:xfrm>
          <a:prstGeom prst="roundRect">
            <a:avLst>
              <a:gd name="adj" fmla="val 6991"/>
            </a:avLst>
          </a:prstGeom>
          <a:solidFill>
            <a:srgbClr val="111213"/>
          </a:solidFill>
          <a:ln/>
        </p:spPr>
      </p:sp>
      <p:sp>
        <p:nvSpPr>
          <p:cNvPr id="11" name="Shape 9"/>
          <p:cNvSpPr/>
          <p:nvPr/>
        </p:nvSpPr>
        <p:spPr>
          <a:xfrm>
            <a:off x="7434739" y="2367082"/>
            <a:ext cx="6345198" cy="121920"/>
          </a:xfrm>
          <a:prstGeom prst="roundRect">
            <a:avLst>
              <a:gd name="adj" fmla="val 29897"/>
            </a:avLst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42768" y="2033111"/>
            <a:ext cx="729020" cy="729020"/>
          </a:xfrm>
          <a:prstGeom prst="roundRect">
            <a:avLst>
              <a:gd name="adj" fmla="val 125429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10461486" y="2215396"/>
            <a:ext cx="291584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7708225" y="3005018"/>
            <a:ext cx="559569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Расширенная инженерия признаков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708225" y="3493532"/>
            <a:ext cx="5798225" cy="723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Использование лаговых переменных до 14 суток и скользящих средних до 30 суток.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50463" y="5093851"/>
            <a:ext cx="6345079" cy="2454235"/>
          </a:xfrm>
          <a:prstGeom prst="roundRect">
            <a:avLst>
              <a:gd name="adj" fmla="val 5961"/>
            </a:avLst>
          </a:prstGeom>
          <a:solidFill>
            <a:srgbClr val="111213"/>
          </a:solidFill>
          <a:ln/>
        </p:spPr>
      </p:sp>
      <p:sp>
        <p:nvSpPr>
          <p:cNvPr id="17" name="Shape 15"/>
          <p:cNvSpPr/>
          <p:nvPr/>
        </p:nvSpPr>
        <p:spPr>
          <a:xfrm>
            <a:off x="850463" y="5063371"/>
            <a:ext cx="6345079" cy="121920"/>
          </a:xfrm>
          <a:prstGeom prst="roundRect">
            <a:avLst>
              <a:gd name="adj" fmla="val 29897"/>
            </a:avLst>
          </a:prstGeom>
          <a:solidFill>
            <a:srgbClr val="FFFFFF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8493" y="4729401"/>
            <a:ext cx="729020" cy="729020"/>
          </a:xfrm>
          <a:prstGeom prst="roundRect">
            <a:avLst>
              <a:gd name="adj" fmla="val 125429"/>
            </a:avLst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877211" y="4911685"/>
            <a:ext cx="291584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1123950" y="5701308"/>
            <a:ext cx="514469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Интерпретируемость результатов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123950" y="6189821"/>
            <a:ext cx="5798106" cy="1084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Визуализация важности признаков, подтверждающая физическую обоснованность модели.</a:t>
            </a:r>
            <a:endParaRPr lang="en-US" sz="1900" dirty="0"/>
          </a:p>
        </p:txBody>
      </p:sp>
      <p:sp>
        <p:nvSpPr>
          <p:cNvPr id="22" name="Shape 20"/>
          <p:cNvSpPr/>
          <p:nvPr/>
        </p:nvSpPr>
        <p:spPr>
          <a:xfrm>
            <a:off x="7434739" y="5093851"/>
            <a:ext cx="6345198" cy="2454235"/>
          </a:xfrm>
          <a:prstGeom prst="roundRect">
            <a:avLst>
              <a:gd name="adj" fmla="val 5961"/>
            </a:avLst>
          </a:prstGeom>
          <a:solidFill>
            <a:srgbClr val="111213"/>
          </a:solidFill>
          <a:ln/>
        </p:spPr>
      </p:sp>
      <p:sp>
        <p:nvSpPr>
          <p:cNvPr id="23" name="Shape 21"/>
          <p:cNvSpPr/>
          <p:nvPr/>
        </p:nvSpPr>
        <p:spPr>
          <a:xfrm>
            <a:off x="7434739" y="5063371"/>
            <a:ext cx="6345198" cy="121920"/>
          </a:xfrm>
          <a:prstGeom prst="roundRect">
            <a:avLst>
              <a:gd name="adj" fmla="val 29897"/>
            </a:avLst>
          </a:prstGeom>
          <a:solidFill>
            <a:srgbClr val="FFF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10242768" y="4729401"/>
            <a:ext cx="729020" cy="729020"/>
          </a:xfrm>
          <a:prstGeom prst="roundRect">
            <a:avLst>
              <a:gd name="adj" fmla="val 125429"/>
            </a:avLst>
          </a:pr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10461486" y="4911685"/>
            <a:ext cx="291584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250" dirty="0"/>
          </a:p>
        </p:txBody>
      </p:sp>
      <p:sp>
        <p:nvSpPr>
          <p:cNvPr id="26" name="Text 24"/>
          <p:cNvSpPr/>
          <p:nvPr/>
        </p:nvSpPr>
        <p:spPr>
          <a:xfrm>
            <a:off x="7708225" y="5701308"/>
            <a:ext cx="473785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Промышленная применимость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7708225" y="6189821"/>
            <a:ext cx="5798225" cy="723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Генерация прогноза за 2 секунды, автономность, готовность к внедрению.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024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РЕЗУЛЬТАТЫ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63798" y="1751767"/>
            <a:ext cx="11759446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Повышение точности и экономический эффект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63798" y="2904887"/>
            <a:ext cx="628530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Результаты валидации подтверждают значительное улучшение показателей: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867269"/>
            <a:ext cx="6285309" cy="1653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Коэффициент детерминации: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0,</a:t>
            </a:r>
            <a:r>
              <a:rPr lang="ru-RU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87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0,</a:t>
            </a:r>
            <a:r>
              <a:rPr lang="ru-RU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96</a:t>
            </a:r>
            <a:endParaRPr lang="en-US" sz="1900" dirty="0"/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Среднеквадратичная ошибка: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 0,32 до 0,14 млн куб. футов</a:t>
            </a:r>
            <a:endParaRPr lang="en-US" sz="1900" dirty="0"/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Относительная ошибка прогноза: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 8,2% до 3,6%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742623"/>
            <a:ext cx="628530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6334839"/>
            <a:ext cx="628530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758946" y="3953589"/>
            <a:ext cx="601515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Модель корректно прогнозирует стабилизацию добычи для скважин с ограниченной историей, что невозможно для традиционных методов.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758946" y="5286137"/>
            <a:ext cx="601515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1AFE20A-D184-7B96-4004-4C99A5E6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141" y="411762"/>
            <a:ext cx="12028118" cy="74060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DA366E-EAAF-777A-4FF0-8D6A2256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5" y="347168"/>
            <a:ext cx="12237929" cy="75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0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66BF7-B31E-C593-FD26-CE53399E9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D6F09-7D2C-08E8-6545-4C0CF769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14" y="122537"/>
            <a:ext cx="12967571" cy="79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06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366</Words>
  <Application>Microsoft Macintosh PowerPoint</Application>
  <PresentationFormat>Custom</PresentationFormat>
  <Paragraphs>54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Tahoma</vt:lpstr>
      <vt:lpstr>Montserrat Bold</vt:lpstr>
      <vt:lpstr>Calibri Light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Ангелина Осотова</cp:lastModifiedBy>
  <cp:revision>3</cp:revision>
  <dcterms:created xsi:type="dcterms:W3CDTF">2026-02-13T11:16:40Z</dcterms:created>
  <dcterms:modified xsi:type="dcterms:W3CDTF">2026-02-13T11:23:43Z</dcterms:modified>
</cp:coreProperties>
</file>